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6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30"/>
    <p:restoredTop sz="94660"/>
  </p:normalViewPr>
  <p:slideViewPr>
    <p:cSldViewPr>
      <p:cViewPr varScale="1">
        <p:scale>
          <a:sx n="152" d="100"/>
          <a:sy n="152" d="100"/>
        </p:scale>
        <p:origin x="-98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四角形 12"/>
          <p:cNvSpPr/>
          <p:nvPr/>
        </p:nvSpPr>
        <p:spPr>
          <a:xfrm>
            <a:off x="1835989" y="702113"/>
            <a:ext cx="1510585" cy="363223"/>
          </a:xfrm>
          <a:prstGeom prst="rect">
            <a:avLst/>
          </a:prstGeom>
          <a:noFill/>
          <a:ln w="50800" cap="flat" cmpd="sng" algn="ctr">
            <a:solidFill>
              <a:srgbClr val="0070C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4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コンソーシアム</a:t>
            </a:r>
            <a:endParaRPr lang="ja-JP" altLang="en-US" sz="14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sp>
        <p:nvSpPr>
          <p:cNvPr id="1108" name="四角形 13"/>
          <p:cNvSpPr/>
          <p:nvPr/>
        </p:nvSpPr>
        <p:spPr>
          <a:xfrm>
            <a:off x="1833359" y="1059611"/>
            <a:ext cx="6121868" cy="2736038"/>
          </a:xfrm>
          <a:prstGeom prst="rect">
            <a:avLst/>
          </a:prstGeom>
          <a:noFill/>
          <a:ln w="38100" cap="flat" cmpd="sng" algn="ctr">
            <a:solidFill>
              <a:srgbClr val="0070C0"/>
            </a:solidFill>
            <a:prstDash val="sysDot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4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sp>
        <p:nvSpPr>
          <p:cNvPr id="1109" name="四角形 14"/>
          <p:cNvSpPr/>
          <p:nvPr/>
        </p:nvSpPr>
        <p:spPr>
          <a:xfrm>
            <a:off x="2268000" y="1347750"/>
            <a:ext cx="1227665" cy="432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〇〇ホテル</a:t>
            </a:r>
            <a:endParaRPr lang="ja-JP" altLang="en-US" sz="12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  <a:p>
            <a:pPr algn="ctr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（</a:t>
            </a:r>
            <a:r>
              <a:rPr lang="ja-JP" altLang="en-US" sz="12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代表機関）</a:t>
            </a:r>
            <a:endParaRPr lang="ja-JP" altLang="en-US" sz="12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sp>
        <p:nvSpPr>
          <p:cNvPr id="1110" name="四角形 7"/>
          <p:cNvSpPr/>
          <p:nvPr/>
        </p:nvSpPr>
        <p:spPr>
          <a:xfrm>
            <a:off x="2236059" y="2931750"/>
            <a:ext cx="1876748" cy="432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XXヘルスケア</a:t>
            </a:r>
            <a:endParaRPr lang="ja-JP" altLang="en-US" sz="12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  <a:p>
            <a:pPr algn="ctr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（ヘルスケア事業者</a:t>
            </a:r>
            <a:r>
              <a:rPr lang="ja-JP" altLang="en-US" sz="12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）</a:t>
            </a:r>
            <a:endParaRPr lang="ja-JP" altLang="en-US" sz="12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sp>
        <p:nvSpPr>
          <p:cNvPr id="1111" name="四角形 8"/>
          <p:cNvSpPr/>
          <p:nvPr/>
        </p:nvSpPr>
        <p:spPr>
          <a:xfrm>
            <a:off x="5724000" y="1946743"/>
            <a:ext cx="1876748" cy="432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▲▲市観光協会</a:t>
            </a:r>
            <a:endParaRPr lang="ja-JP" altLang="en-US" sz="12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sp>
        <p:nvSpPr>
          <p:cNvPr id="1112" name="四角形 9"/>
          <p:cNvSpPr/>
          <p:nvPr/>
        </p:nvSpPr>
        <p:spPr>
          <a:xfrm>
            <a:off x="5724000" y="2934737"/>
            <a:ext cx="1876748" cy="432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▲▲市</a:t>
            </a:r>
            <a:endParaRPr lang="ja-JP" altLang="en-US" sz="12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sp>
        <p:nvSpPr>
          <p:cNvPr id="1113" name="四角形 10"/>
          <p:cNvSpPr/>
          <p:nvPr/>
        </p:nvSpPr>
        <p:spPr>
          <a:xfrm>
            <a:off x="4112807" y="1347750"/>
            <a:ext cx="1227665" cy="432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●●ホテル</a:t>
            </a:r>
            <a:endParaRPr lang="ja-JP" altLang="en-US" sz="12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grpSp>
        <p:nvGrpSpPr>
          <p:cNvPr id="1114" name="グループ 20"/>
          <p:cNvGrpSpPr/>
          <p:nvPr/>
        </p:nvGrpSpPr>
        <p:grpSpPr>
          <a:xfrm>
            <a:off x="2591281" y="1823841"/>
            <a:ext cx="1400154" cy="196311"/>
            <a:chOff x="2591281" y="1823841"/>
            <a:chExt cx="1400154" cy="196311"/>
          </a:xfrm>
        </p:grpSpPr>
        <p:pic>
          <p:nvPicPr>
            <p:cNvPr id="1115" name="図 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591281" y="1866626"/>
              <a:ext cx="172489" cy="105410"/>
            </a:xfrm>
            <a:prstGeom prst="rect">
              <a:avLst/>
            </a:prstGeom>
          </p:spPr>
        </p:pic>
        <p:sp>
          <p:nvSpPr>
            <p:cNvPr id="1116" name="四角形 14"/>
            <p:cNvSpPr/>
            <p:nvPr/>
          </p:nvSpPr>
          <p:spPr>
            <a:xfrm>
              <a:off x="2763770" y="1823841"/>
              <a:ext cx="1227665" cy="19631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l">
                <a:defRPr lang="ja-JP" altLang="en-US"/>
              </a:pPr>
              <a:r>
                <a:rPr lang="ja-JP" altLang="en-US" sz="1000">
                  <a:solidFill>
                    <a:schemeClr val="tx1"/>
                  </a:solidFill>
                  <a:latin typeface="HGS創英ﾌﾟﾚｾﾞﾝｽEB"/>
                  <a:ea typeface="HGS創英ﾌﾟﾚｾﾞﾝｽEB"/>
                </a:rPr>
                <a:t>経理等取りまとめ</a:t>
              </a:r>
              <a:endParaRPr lang="ja-JP" altLang="en-US" sz="1000">
                <a:solidFill>
                  <a:schemeClr val="tx1"/>
                </a:solidFill>
                <a:latin typeface="HGS創英ﾌﾟﾚｾﾞﾝｽEB"/>
                <a:ea typeface="HGS創英ﾌﾟﾚｾﾞﾝｽEB"/>
              </a:endParaRPr>
            </a:p>
          </p:txBody>
        </p:sp>
      </p:grpSp>
      <p:sp>
        <p:nvSpPr>
          <p:cNvPr id="1117" name="直線 16"/>
          <p:cNvSpPr/>
          <p:nvPr/>
        </p:nvSpPr>
        <p:spPr>
          <a:xfrm flipV="1">
            <a:off x="2481513" y="1824788"/>
            <a:ext cx="0" cy="1107909"/>
          </a:xfrm>
          <a:prstGeom prst="line">
            <a:avLst/>
          </a:prstGeom>
          <a:ln w="6350" cmpd="sng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8" name="直線 17"/>
          <p:cNvSpPr/>
          <p:nvPr/>
        </p:nvSpPr>
        <p:spPr>
          <a:xfrm flipV="1">
            <a:off x="2979527" y="1808249"/>
            <a:ext cx="1497389" cy="1126488"/>
          </a:xfrm>
          <a:prstGeom prst="line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9" name="直線 18"/>
          <p:cNvSpPr/>
          <p:nvPr/>
        </p:nvSpPr>
        <p:spPr>
          <a:xfrm>
            <a:off x="2382163" y="1805932"/>
            <a:ext cx="11767" cy="1108361"/>
          </a:xfrm>
          <a:prstGeom prst="line">
            <a:avLst/>
          </a:prstGeom>
          <a:ln w="6350" cmpd="sng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20" name="四角形 19"/>
          <p:cNvSpPr/>
          <p:nvPr/>
        </p:nvSpPr>
        <p:spPr>
          <a:xfrm>
            <a:off x="1779595" y="2252113"/>
            <a:ext cx="756278" cy="2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9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５０万円</a:t>
            </a:r>
            <a:endParaRPr lang="ja-JP" altLang="en-US" sz="9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grpSp>
        <p:nvGrpSpPr>
          <p:cNvPr id="1121" name="グループ 22"/>
          <p:cNvGrpSpPr/>
          <p:nvPr/>
        </p:nvGrpSpPr>
        <p:grpSpPr>
          <a:xfrm>
            <a:off x="2591281" y="3435750"/>
            <a:ext cx="1548719" cy="196311"/>
            <a:chOff x="2591281" y="1823841"/>
            <a:chExt cx="1400154" cy="196311"/>
          </a:xfrm>
        </p:grpSpPr>
        <p:pic>
          <p:nvPicPr>
            <p:cNvPr id="1122" name="図 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591281" y="1866626"/>
              <a:ext cx="172489" cy="105410"/>
            </a:xfrm>
            <a:prstGeom prst="rect">
              <a:avLst/>
            </a:prstGeom>
          </p:spPr>
        </p:pic>
        <p:sp>
          <p:nvSpPr>
            <p:cNvPr id="1123" name="四角形 14"/>
            <p:cNvSpPr/>
            <p:nvPr/>
          </p:nvSpPr>
          <p:spPr>
            <a:xfrm>
              <a:off x="2763770" y="1823841"/>
              <a:ext cx="1227665" cy="19631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l">
                <a:defRPr lang="ja-JP" altLang="en-US"/>
              </a:pPr>
              <a:r>
                <a:rPr lang="ja-JP" altLang="en-US" sz="1000">
                  <a:solidFill>
                    <a:schemeClr val="tx1"/>
                  </a:solidFill>
                  <a:latin typeface="HGS創英ﾌﾟﾚｾﾞﾝｽEB"/>
                  <a:ea typeface="HGS創英ﾌﾟﾚｾﾞﾝｽEB"/>
                </a:rPr>
                <a:t>ヘルスケア事業提供</a:t>
              </a:r>
              <a:endParaRPr lang="ja-JP" altLang="en-US" sz="1000">
                <a:solidFill>
                  <a:schemeClr val="tx1"/>
                </a:solidFill>
                <a:latin typeface="HGS創英ﾌﾟﾚｾﾞﾝｽEB"/>
                <a:ea typeface="HGS創英ﾌﾟﾚｾﾞﾝｽEB"/>
              </a:endParaRPr>
            </a:p>
          </p:txBody>
        </p:sp>
      </p:grpSp>
      <p:grpSp>
        <p:nvGrpSpPr>
          <p:cNvPr id="1124" name="グループ 25"/>
          <p:cNvGrpSpPr/>
          <p:nvPr/>
        </p:nvGrpSpPr>
        <p:grpSpPr>
          <a:xfrm>
            <a:off x="2591281" y="1998455"/>
            <a:ext cx="1400154" cy="196311"/>
            <a:chOff x="2591281" y="1823841"/>
            <a:chExt cx="1400154" cy="196311"/>
          </a:xfrm>
        </p:grpSpPr>
        <p:pic>
          <p:nvPicPr>
            <p:cNvPr id="1125" name="図 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591281" y="1866626"/>
              <a:ext cx="172489" cy="105410"/>
            </a:xfrm>
            <a:prstGeom prst="rect">
              <a:avLst/>
            </a:prstGeom>
          </p:spPr>
        </p:pic>
        <p:sp>
          <p:nvSpPr>
            <p:cNvPr id="1126" name="四角形 14"/>
            <p:cNvSpPr/>
            <p:nvPr/>
          </p:nvSpPr>
          <p:spPr>
            <a:xfrm>
              <a:off x="2763770" y="1823841"/>
              <a:ext cx="1227665" cy="19631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l">
                <a:defRPr lang="ja-JP" altLang="en-US"/>
              </a:pPr>
              <a:r>
                <a:rPr lang="ja-JP" altLang="en-US" sz="1000">
                  <a:solidFill>
                    <a:schemeClr val="tx1"/>
                  </a:solidFill>
                  <a:latin typeface="HGS創英ﾌﾟﾚｾﾞﾝｽEB"/>
                  <a:ea typeface="HGS創英ﾌﾟﾚｾﾞﾝｽEB"/>
                </a:rPr>
                <a:t>事業実施</a:t>
              </a:r>
              <a:endParaRPr lang="ja-JP" altLang="en-US" sz="1000">
                <a:solidFill>
                  <a:schemeClr val="tx1"/>
                </a:solidFill>
                <a:latin typeface="HGS創英ﾌﾟﾚｾﾞﾝｽEB"/>
                <a:ea typeface="HGS創英ﾌﾟﾚｾﾞﾝｽEB"/>
              </a:endParaRPr>
            </a:p>
          </p:txBody>
        </p:sp>
      </p:grpSp>
      <p:grpSp>
        <p:nvGrpSpPr>
          <p:cNvPr id="1127" name="グループ 28"/>
          <p:cNvGrpSpPr/>
          <p:nvPr/>
        </p:nvGrpSpPr>
        <p:grpSpPr>
          <a:xfrm>
            <a:off x="4388511" y="1823524"/>
            <a:ext cx="1400154" cy="196311"/>
            <a:chOff x="2591281" y="1823841"/>
            <a:chExt cx="1400154" cy="196311"/>
          </a:xfrm>
        </p:grpSpPr>
        <p:pic>
          <p:nvPicPr>
            <p:cNvPr id="1128" name="図 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591281" y="1866626"/>
              <a:ext cx="172489" cy="105410"/>
            </a:xfrm>
            <a:prstGeom prst="rect">
              <a:avLst/>
            </a:prstGeom>
          </p:spPr>
        </p:pic>
        <p:sp>
          <p:nvSpPr>
            <p:cNvPr id="1129" name="四角形 14"/>
            <p:cNvSpPr/>
            <p:nvPr/>
          </p:nvSpPr>
          <p:spPr>
            <a:xfrm>
              <a:off x="2763770" y="1823841"/>
              <a:ext cx="1227665" cy="19631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l">
                <a:defRPr lang="ja-JP" altLang="en-US"/>
              </a:pPr>
              <a:r>
                <a:rPr lang="ja-JP" altLang="en-US" sz="1000">
                  <a:solidFill>
                    <a:schemeClr val="tx1"/>
                  </a:solidFill>
                  <a:latin typeface="HGS創英ﾌﾟﾚｾﾞﾝｽEB"/>
                  <a:ea typeface="HGS創英ﾌﾟﾚｾﾞﾝｽEB"/>
                </a:rPr>
                <a:t>事業実施</a:t>
              </a:r>
              <a:endParaRPr lang="ja-JP" altLang="en-US" sz="1000">
                <a:solidFill>
                  <a:schemeClr val="tx1"/>
                </a:solidFill>
                <a:latin typeface="HGS創英ﾌﾟﾚｾﾞﾝｽEB"/>
                <a:ea typeface="HGS創英ﾌﾟﾚｾﾞﾝｽEB"/>
              </a:endParaRPr>
            </a:p>
          </p:txBody>
        </p:sp>
      </p:grpSp>
      <p:grpSp>
        <p:nvGrpSpPr>
          <p:cNvPr id="1130" name="グループ 34"/>
          <p:cNvGrpSpPr/>
          <p:nvPr/>
        </p:nvGrpSpPr>
        <p:grpSpPr>
          <a:xfrm>
            <a:off x="5962298" y="3433085"/>
            <a:ext cx="1817272" cy="196311"/>
            <a:chOff x="2591281" y="1823841"/>
            <a:chExt cx="1708033" cy="196311"/>
          </a:xfrm>
        </p:grpSpPr>
        <p:pic>
          <p:nvPicPr>
            <p:cNvPr id="1131" name="図 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591281" y="1866626"/>
              <a:ext cx="172489" cy="105410"/>
            </a:xfrm>
            <a:prstGeom prst="rect">
              <a:avLst/>
            </a:prstGeom>
          </p:spPr>
        </p:pic>
        <p:sp>
          <p:nvSpPr>
            <p:cNvPr id="1132" name="四角形 14"/>
            <p:cNvSpPr/>
            <p:nvPr/>
          </p:nvSpPr>
          <p:spPr>
            <a:xfrm>
              <a:off x="2763400" y="1823841"/>
              <a:ext cx="1535914" cy="19631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l">
                <a:defRPr lang="ja-JP" altLang="en-US"/>
              </a:pPr>
              <a:r>
                <a:rPr lang="ja-JP" altLang="en-US" sz="1000">
                  <a:solidFill>
                    <a:schemeClr val="tx1"/>
                  </a:solidFill>
                  <a:latin typeface="HGS創英ﾌﾟﾚｾﾞﾝｽEB"/>
                  <a:ea typeface="HGS創英ﾌﾟﾚｾﾞﾝｽEB"/>
                </a:rPr>
                <a:t>広報、バックアップ</a:t>
              </a:r>
              <a:endParaRPr lang="ja-JP" altLang="en-US" sz="1000">
                <a:solidFill>
                  <a:schemeClr val="tx1"/>
                </a:solidFill>
                <a:latin typeface="HGS創英ﾌﾟﾚｾﾞﾝｽEB"/>
                <a:ea typeface="HGS創英ﾌﾟﾚｾﾞﾝｽEB"/>
              </a:endParaRPr>
            </a:p>
          </p:txBody>
        </p:sp>
      </p:grpSp>
      <p:sp>
        <p:nvSpPr>
          <p:cNvPr id="1133" name="四角形 41"/>
          <p:cNvSpPr/>
          <p:nvPr/>
        </p:nvSpPr>
        <p:spPr>
          <a:xfrm>
            <a:off x="4519220" y="86361"/>
            <a:ext cx="1548144" cy="2172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デバイスメーカー</a:t>
            </a:r>
            <a:endParaRPr lang="ja-JP" altLang="en-US" sz="12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grpSp>
        <p:nvGrpSpPr>
          <p:cNvPr id="1134" name="グループ 42"/>
          <p:cNvGrpSpPr/>
          <p:nvPr/>
        </p:nvGrpSpPr>
        <p:grpSpPr>
          <a:xfrm>
            <a:off x="4772274" y="303658"/>
            <a:ext cx="1400154" cy="196311"/>
            <a:chOff x="2591281" y="1823841"/>
            <a:chExt cx="1400154" cy="196311"/>
          </a:xfrm>
        </p:grpSpPr>
        <p:pic>
          <p:nvPicPr>
            <p:cNvPr id="1135" name="図 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591281" y="1866626"/>
              <a:ext cx="172489" cy="105410"/>
            </a:xfrm>
            <a:prstGeom prst="rect">
              <a:avLst/>
            </a:prstGeom>
          </p:spPr>
        </p:pic>
        <p:sp>
          <p:nvSpPr>
            <p:cNvPr id="1136" name="四角形 14"/>
            <p:cNvSpPr/>
            <p:nvPr/>
          </p:nvSpPr>
          <p:spPr>
            <a:xfrm>
              <a:off x="2763770" y="1823841"/>
              <a:ext cx="1227665" cy="19631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l">
                <a:defRPr lang="ja-JP" altLang="en-US"/>
              </a:pPr>
              <a:r>
                <a:rPr lang="ja-JP" altLang="en-US" sz="1000">
                  <a:solidFill>
                    <a:schemeClr val="tx1"/>
                  </a:solidFill>
                  <a:latin typeface="HGS創英ﾌﾟﾚｾﾞﾝｽEB"/>
                  <a:ea typeface="HGS創英ﾌﾟﾚｾﾞﾝｽEB"/>
                </a:rPr>
                <a:t>デバイス販売</a:t>
              </a:r>
              <a:endParaRPr lang="ja-JP" altLang="en-US" sz="1000">
                <a:solidFill>
                  <a:schemeClr val="tx1"/>
                </a:solidFill>
                <a:latin typeface="HGS創英ﾌﾟﾚｾﾞﾝｽEB"/>
                <a:ea typeface="HGS創英ﾌﾟﾚｾﾞﾝｽEB"/>
              </a:endParaRPr>
            </a:p>
          </p:txBody>
        </p:sp>
      </p:grpSp>
      <p:sp>
        <p:nvSpPr>
          <p:cNvPr id="1137" name="直線 45"/>
          <p:cNvSpPr/>
          <p:nvPr/>
        </p:nvSpPr>
        <p:spPr>
          <a:xfrm flipV="1">
            <a:off x="3106787" y="303968"/>
            <a:ext cx="1484540" cy="1036613"/>
          </a:xfrm>
          <a:prstGeom prst="line">
            <a:avLst/>
          </a:prstGeom>
          <a:ln w="6350" cmpd="sng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8" name="直線 46"/>
          <p:cNvSpPr/>
          <p:nvPr/>
        </p:nvSpPr>
        <p:spPr>
          <a:xfrm flipH="1">
            <a:off x="3339750" y="344654"/>
            <a:ext cx="1387791" cy="990359"/>
          </a:xfrm>
          <a:prstGeom prst="line">
            <a:avLst/>
          </a:prstGeom>
          <a:ln w="6350" cmpd="sng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9" name="四角形 47"/>
          <p:cNvSpPr/>
          <p:nvPr/>
        </p:nvSpPr>
        <p:spPr>
          <a:xfrm>
            <a:off x="3505001" y="443729"/>
            <a:ext cx="756278" cy="2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9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５０万円</a:t>
            </a:r>
            <a:endParaRPr lang="ja-JP" altLang="en-US" sz="9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sp>
        <p:nvSpPr>
          <p:cNvPr id="1140" name="直線 48"/>
          <p:cNvSpPr/>
          <p:nvPr/>
        </p:nvSpPr>
        <p:spPr>
          <a:xfrm flipV="1">
            <a:off x="3505001" y="1566611"/>
            <a:ext cx="607932" cy="6267"/>
          </a:xfrm>
          <a:prstGeom prst="line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1" name="四角形 49"/>
          <p:cNvSpPr/>
          <p:nvPr/>
        </p:nvSpPr>
        <p:spPr>
          <a:xfrm>
            <a:off x="3461036" y="1310154"/>
            <a:ext cx="756278" cy="2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9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デバイス</a:t>
            </a:r>
            <a:endParaRPr lang="ja-JP" altLang="en-US" sz="9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  <a:p>
            <a:pPr algn="ctr">
              <a:defRPr lang="ja-JP" altLang="en-US"/>
            </a:pPr>
            <a:r>
              <a:rPr lang="ja-JP" altLang="en-US" sz="9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貸与</a:t>
            </a:r>
            <a:endParaRPr lang="ja-JP" altLang="en-US" sz="9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sp>
        <p:nvSpPr>
          <p:cNvPr id="1142" name="四角形 53"/>
          <p:cNvSpPr/>
          <p:nvPr/>
        </p:nvSpPr>
        <p:spPr>
          <a:xfrm>
            <a:off x="6444246" y="86361"/>
            <a:ext cx="1730463" cy="2172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測定（解析）事業者</a:t>
            </a:r>
            <a:endParaRPr lang="ja-JP" altLang="en-US" sz="12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grpSp>
        <p:nvGrpSpPr>
          <p:cNvPr id="1143" name="グループ 54"/>
          <p:cNvGrpSpPr/>
          <p:nvPr/>
        </p:nvGrpSpPr>
        <p:grpSpPr>
          <a:xfrm>
            <a:off x="6774556" y="303968"/>
            <a:ext cx="1400154" cy="196311"/>
            <a:chOff x="2591281" y="1823841"/>
            <a:chExt cx="1400154" cy="196311"/>
          </a:xfrm>
        </p:grpSpPr>
        <p:pic>
          <p:nvPicPr>
            <p:cNvPr id="1144" name="図 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591281" y="1866626"/>
              <a:ext cx="172489" cy="105410"/>
            </a:xfrm>
            <a:prstGeom prst="rect">
              <a:avLst/>
            </a:prstGeom>
          </p:spPr>
        </p:pic>
        <p:sp>
          <p:nvSpPr>
            <p:cNvPr id="1145" name="四角形 14"/>
            <p:cNvSpPr/>
            <p:nvPr/>
          </p:nvSpPr>
          <p:spPr>
            <a:xfrm>
              <a:off x="2763770" y="1823841"/>
              <a:ext cx="1227665" cy="19631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l">
                <a:defRPr lang="ja-JP" altLang="en-US"/>
              </a:pPr>
              <a:r>
                <a:rPr lang="ja-JP" altLang="en-US" sz="1000">
                  <a:solidFill>
                    <a:schemeClr val="tx1"/>
                  </a:solidFill>
                  <a:latin typeface="HGS創英ﾌﾟﾚｾﾞﾝｽEB"/>
                  <a:ea typeface="HGS創英ﾌﾟﾚｾﾞﾝｽEB"/>
                </a:rPr>
                <a:t>データ測定/解析</a:t>
              </a:r>
              <a:endParaRPr lang="ja-JP" altLang="en-US" sz="1000">
                <a:solidFill>
                  <a:schemeClr val="tx1"/>
                </a:solidFill>
                <a:latin typeface="HGS創英ﾌﾟﾚｾﾞﾝｽEB"/>
                <a:ea typeface="HGS創英ﾌﾟﾚｾﾞﾝｽEB"/>
              </a:endParaRPr>
            </a:p>
          </p:txBody>
        </p:sp>
      </p:grpSp>
      <p:sp>
        <p:nvSpPr>
          <p:cNvPr id="1146" name="直線 57"/>
          <p:cNvSpPr/>
          <p:nvPr/>
        </p:nvSpPr>
        <p:spPr>
          <a:xfrm flipV="1">
            <a:off x="3490349" y="323462"/>
            <a:ext cx="3103150" cy="1034682"/>
          </a:xfrm>
          <a:prstGeom prst="line">
            <a:avLst/>
          </a:prstGeom>
          <a:ln w="6350" cmpd="sng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7" name="四角形 58"/>
          <p:cNvSpPr/>
          <p:nvPr/>
        </p:nvSpPr>
        <p:spPr>
          <a:xfrm>
            <a:off x="4584194" y="596129"/>
            <a:ext cx="756278" cy="2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9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５０万円</a:t>
            </a:r>
            <a:endParaRPr lang="ja-JP" altLang="en-US" sz="9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sp>
        <p:nvSpPr>
          <p:cNvPr id="1148" name="直線 59"/>
          <p:cNvSpPr/>
          <p:nvPr/>
        </p:nvSpPr>
        <p:spPr>
          <a:xfrm flipH="1">
            <a:off x="3493503" y="349413"/>
            <a:ext cx="3277226" cy="1068267"/>
          </a:xfrm>
          <a:prstGeom prst="line">
            <a:avLst/>
          </a:prstGeom>
          <a:ln w="6350" cmpd="sng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9" name="四角形 60"/>
          <p:cNvSpPr/>
          <p:nvPr/>
        </p:nvSpPr>
        <p:spPr>
          <a:xfrm>
            <a:off x="4727541" y="4083750"/>
            <a:ext cx="1730463" cy="2172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宿泊者（モニター）</a:t>
            </a:r>
            <a:endParaRPr lang="ja-JP" altLang="en-US" sz="12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grpSp>
        <p:nvGrpSpPr>
          <p:cNvPr id="1150" name="グループ 61"/>
          <p:cNvGrpSpPr/>
          <p:nvPr/>
        </p:nvGrpSpPr>
        <p:grpSpPr>
          <a:xfrm>
            <a:off x="5049265" y="4323634"/>
            <a:ext cx="1826067" cy="196311"/>
            <a:chOff x="2591281" y="1823841"/>
            <a:chExt cx="1739960" cy="196311"/>
          </a:xfrm>
        </p:grpSpPr>
        <p:pic>
          <p:nvPicPr>
            <p:cNvPr id="1151" name="図 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591281" y="1866626"/>
              <a:ext cx="172489" cy="105410"/>
            </a:xfrm>
            <a:prstGeom prst="rect">
              <a:avLst/>
            </a:prstGeom>
          </p:spPr>
        </p:pic>
        <p:sp>
          <p:nvSpPr>
            <p:cNvPr id="1152" name="四角形 14"/>
            <p:cNvSpPr/>
            <p:nvPr/>
          </p:nvSpPr>
          <p:spPr>
            <a:xfrm>
              <a:off x="2763723" y="1823841"/>
              <a:ext cx="1567518" cy="19631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l">
                <a:defRPr lang="ja-JP" altLang="en-US"/>
              </a:pPr>
              <a:r>
                <a:rPr lang="ja-JP" altLang="en-US" sz="1000">
                  <a:solidFill>
                    <a:schemeClr val="tx1"/>
                  </a:solidFill>
                  <a:latin typeface="HGS創英ﾌﾟﾚｾﾞﾝｽEB"/>
                  <a:ea typeface="HGS創英ﾌﾟﾚｾﾞﾝｽEB"/>
                </a:rPr>
                <a:t>宿泊、ヘルスケア体験</a:t>
              </a:r>
              <a:endParaRPr lang="ja-JP" altLang="en-US" sz="1000">
                <a:solidFill>
                  <a:schemeClr val="tx1"/>
                </a:solidFill>
                <a:latin typeface="HGS創英ﾌﾟﾚｾﾞﾝｽEB"/>
                <a:ea typeface="HGS創英ﾌﾟﾚｾﾞﾝｽEB"/>
              </a:endParaRPr>
            </a:p>
          </p:txBody>
        </p:sp>
      </p:grpSp>
      <p:sp>
        <p:nvSpPr>
          <p:cNvPr id="1153" name="四角形 64"/>
          <p:cNvSpPr/>
          <p:nvPr/>
        </p:nvSpPr>
        <p:spPr>
          <a:xfrm>
            <a:off x="204946" y="1350611"/>
            <a:ext cx="1227665" cy="432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静岡県</a:t>
            </a:r>
            <a:endParaRPr lang="ja-JP" altLang="en-US" sz="12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grpSp>
        <p:nvGrpSpPr>
          <p:cNvPr id="1154" name="グループ 65"/>
          <p:cNvGrpSpPr/>
          <p:nvPr/>
        </p:nvGrpSpPr>
        <p:grpSpPr>
          <a:xfrm>
            <a:off x="5962298" y="2378743"/>
            <a:ext cx="1817272" cy="196311"/>
            <a:chOff x="2591281" y="1823841"/>
            <a:chExt cx="1708033" cy="196311"/>
          </a:xfrm>
        </p:grpSpPr>
        <p:pic>
          <p:nvPicPr>
            <p:cNvPr id="1155" name="図 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591281" y="1866626"/>
              <a:ext cx="172489" cy="105410"/>
            </a:xfrm>
            <a:prstGeom prst="rect">
              <a:avLst/>
            </a:prstGeom>
          </p:spPr>
        </p:pic>
        <p:sp>
          <p:nvSpPr>
            <p:cNvPr id="1156" name="四角形 14"/>
            <p:cNvSpPr/>
            <p:nvPr/>
          </p:nvSpPr>
          <p:spPr>
            <a:xfrm>
              <a:off x="2763400" y="1823841"/>
              <a:ext cx="1535914" cy="19631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l">
                <a:defRPr lang="ja-JP" altLang="en-US"/>
              </a:pPr>
              <a:r>
                <a:rPr lang="ja-JP" altLang="en-US" sz="1000">
                  <a:solidFill>
                    <a:schemeClr val="tx1"/>
                  </a:solidFill>
                  <a:latin typeface="HGS創英ﾌﾟﾚｾﾞﾝｽEB"/>
                  <a:ea typeface="HGS創英ﾌﾟﾚｾﾞﾝｽEB"/>
                </a:rPr>
                <a:t>広報、バックアップ</a:t>
              </a:r>
              <a:endParaRPr lang="ja-JP" altLang="en-US" sz="1000">
                <a:solidFill>
                  <a:schemeClr val="tx1"/>
                </a:solidFill>
                <a:latin typeface="HGS創英ﾌﾟﾚｾﾞﾝｽEB"/>
                <a:ea typeface="HGS創英ﾌﾟﾚｾﾞﾝｽEB"/>
              </a:endParaRPr>
            </a:p>
          </p:txBody>
        </p:sp>
      </p:grpSp>
      <p:sp>
        <p:nvSpPr>
          <p:cNvPr id="1157" name="四角形 68"/>
          <p:cNvSpPr/>
          <p:nvPr/>
        </p:nvSpPr>
        <p:spPr>
          <a:xfrm>
            <a:off x="202995" y="3259870"/>
            <a:ext cx="1486300" cy="432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コーディネーター</a:t>
            </a:r>
            <a:endParaRPr lang="ja-JP" altLang="en-US" sz="12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sp>
        <p:nvSpPr>
          <p:cNvPr id="1158" name="直線 69"/>
          <p:cNvSpPr/>
          <p:nvPr/>
        </p:nvSpPr>
        <p:spPr>
          <a:xfrm flipV="1">
            <a:off x="819532" y="2574174"/>
            <a:ext cx="958298" cy="685250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grpSp>
        <p:nvGrpSpPr>
          <p:cNvPr id="1159" name="グループ 70"/>
          <p:cNvGrpSpPr/>
          <p:nvPr/>
        </p:nvGrpSpPr>
        <p:grpSpPr>
          <a:xfrm>
            <a:off x="468000" y="3697494"/>
            <a:ext cx="1400154" cy="196311"/>
            <a:chOff x="2591281" y="1823841"/>
            <a:chExt cx="1400154" cy="196311"/>
          </a:xfrm>
        </p:grpSpPr>
        <p:pic>
          <p:nvPicPr>
            <p:cNvPr id="1160" name="図 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591281" y="1866626"/>
              <a:ext cx="172489" cy="105410"/>
            </a:xfrm>
            <a:prstGeom prst="rect">
              <a:avLst/>
            </a:prstGeom>
          </p:spPr>
        </p:pic>
        <p:sp>
          <p:nvSpPr>
            <p:cNvPr id="1161" name="四角形 14"/>
            <p:cNvSpPr/>
            <p:nvPr/>
          </p:nvSpPr>
          <p:spPr>
            <a:xfrm>
              <a:off x="2763770" y="1823841"/>
              <a:ext cx="1227665" cy="19631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l">
                <a:defRPr lang="ja-JP" altLang="en-US"/>
              </a:pPr>
              <a:r>
                <a:rPr lang="ja-JP" altLang="en-US" sz="1000">
                  <a:solidFill>
                    <a:schemeClr val="tx1"/>
                  </a:solidFill>
                  <a:latin typeface="HGS創英ﾌﾟﾚｾﾞﾝｽEB"/>
                  <a:ea typeface="HGS創英ﾌﾟﾚｾﾞﾝｽEB"/>
                </a:rPr>
                <a:t>伴走支援</a:t>
              </a:r>
              <a:endParaRPr lang="ja-JP" altLang="en-US" sz="1000">
                <a:solidFill>
                  <a:schemeClr val="tx1"/>
                </a:solidFill>
                <a:latin typeface="HGS創英ﾌﾟﾚｾﾞﾝｽEB"/>
                <a:ea typeface="HGS創英ﾌﾟﾚｾﾞﾝｽEB"/>
              </a:endParaRPr>
            </a:p>
          </p:txBody>
        </p:sp>
      </p:grpSp>
      <p:sp>
        <p:nvSpPr>
          <p:cNvPr id="1162" name="直線 73"/>
          <p:cNvSpPr/>
          <p:nvPr/>
        </p:nvSpPr>
        <p:spPr>
          <a:xfrm>
            <a:off x="1444404" y="1478879"/>
            <a:ext cx="816276" cy="0"/>
          </a:xfrm>
          <a:prstGeom prst="line">
            <a:avLst/>
          </a:prstGeom>
          <a:ln w="6350" cmpd="sng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63" name="直線 74"/>
          <p:cNvSpPr/>
          <p:nvPr/>
        </p:nvSpPr>
        <p:spPr>
          <a:xfrm flipH="1" flipV="1">
            <a:off x="1432475" y="1691940"/>
            <a:ext cx="801335" cy="6267"/>
          </a:xfrm>
          <a:prstGeom prst="line">
            <a:avLst/>
          </a:prstGeom>
          <a:ln w="63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64" name="四角形 75"/>
          <p:cNvSpPr/>
          <p:nvPr/>
        </p:nvSpPr>
        <p:spPr>
          <a:xfrm>
            <a:off x="1490015" y="1250144"/>
            <a:ext cx="756278" cy="2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9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補 助 金</a:t>
            </a:r>
            <a:endParaRPr lang="ja-JP" altLang="en-US" sz="9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sp>
        <p:nvSpPr>
          <p:cNvPr id="1165" name="直線 79"/>
          <p:cNvSpPr/>
          <p:nvPr/>
        </p:nvSpPr>
        <p:spPr>
          <a:xfrm flipH="1" flipV="1">
            <a:off x="3273456" y="1806705"/>
            <a:ext cx="2246943" cy="2263395"/>
          </a:xfrm>
          <a:prstGeom prst="line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66" name="直線 80"/>
          <p:cNvSpPr/>
          <p:nvPr/>
        </p:nvSpPr>
        <p:spPr>
          <a:xfrm flipH="1" flipV="1">
            <a:off x="4518232" y="1780108"/>
            <a:ext cx="1017220" cy="2288894"/>
          </a:xfrm>
          <a:prstGeom prst="line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67" name="四角形 83"/>
          <p:cNvSpPr/>
          <p:nvPr/>
        </p:nvSpPr>
        <p:spPr>
          <a:xfrm>
            <a:off x="1474403" y="1703014"/>
            <a:ext cx="756278" cy="2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9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申　請</a:t>
            </a:r>
            <a:endParaRPr lang="ja-JP" altLang="en-US" sz="9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sp>
        <p:nvSpPr>
          <p:cNvPr id="1168" name="四角形 84"/>
          <p:cNvSpPr/>
          <p:nvPr/>
        </p:nvSpPr>
        <p:spPr>
          <a:xfrm>
            <a:off x="145328" y="-45533"/>
            <a:ext cx="2767719" cy="363223"/>
          </a:xfrm>
          <a:prstGeom prst="rect">
            <a:avLst/>
          </a:prstGeom>
          <a:noFill/>
          <a:ln w="508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HGS創英ﾌﾟﾚｾﾞﾝｽEB"/>
                <a:ea typeface="HGS創英ﾌﾟﾚｾﾞﾝｽEB"/>
              </a:rPr>
              <a:t>★実施体制（役割分担）</a:t>
            </a:r>
            <a:endParaRPr lang="ja-JP" altLang="en-US" sz="1800">
              <a:solidFill>
                <a:schemeClr val="tx1"/>
              </a:solidFill>
              <a:latin typeface="HGS創英ﾌﾟﾚｾﾞﾝｽEB"/>
              <a:ea typeface="HGS創英ﾌﾟﾚｾﾞﾝｽEB"/>
            </a:endParaRPr>
          </a:p>
        </p:txBody>
      </p:sp>
      <p:sp>
        <p:nvSpPr>
          <p:cNvPr id="1169" name="直線 101"/>
          <p:cNvSpPr/>
          <p:nvPr/>
        </p:nvSpPr>
        <p:spPr>
          <a:xfrm>
            <a:off x="663412" y="4219575"/>
            <a:ext cx="1106826" cy="9525"/>
          </a:xfrm>
          <a:prstGeom prst="line">
            <a:avLst/>
          </a:prstGeom>
          <a:ln w="6350" cmpd="sng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70" name="直線 102"/>
          <p:cNvSpPr/>
          <p:nvPr/>
        </p:nvSpPr>
        <p:spPr>
          <a:xfrm flipV="1">
            <a:off x="655727" y="4438650"/>
            <a:ext cx="1119198" cy="9525"/>
          </a:xfrm>
          <a:prstGeom prst="line">
            <a:avLst/>
          </a:prstGeom>
          <a:ln w="6350" cmpd="sng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71" name="四角形 103"/>
          <p:cNvSpPr/>
          <p:nvPr/>
        </p:nvSpPr>
        <p:spPr>
          <a:xfrm>
            <a:off x="552450" y="4067175"/>
            <a:ext cx="3834573" cy="51872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ot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72" name="テキスト 104"/>
          <p:cNvSpPr txBox="1"/>
          <p:nvPr/>
        </p:nvSpPr>
        <p:spPr>
          <a:xfrm>
            <a:off x="1771650" y="4314825"/>
            <a:ext cx="2746951" cy="245328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00">
                <a:latin typeface="HGS創英ﾌﾟﾚｾﾞﾝｽEB"/>
                <a:ea typeface="HGS創英ﾌﾟﾚｾﾞﾝｽEB"/>
              </a:rPr>
              <a:t>サービス/その他役務等の提供の流れ</a:t>
            </a:r>
            <a:endParaRPr lang="ja-JP" altLang="en-US" sz="1000">
              <a:latin typeface="HGS創英ﾌﾟﾚｾﾞﾝｽEB"/>
              <a:ea typeface="HGS創英ﾌﾟﾚｾﾞﾝｽEB"/>
            </a:endParaRPr>
          </a:p>
        </p:txBody>
      </p:sp>
      <p:sp>
        <p:nvSpPr>
          <p:cNvPr id="1173" name="テキスト 105"/>
          <p:cNvSpPr txBox="1"/>
          <p:nvPr/>
        </p:nvSpPr>
        <p:spPr>
          <a:xfrm>
            <a:off x="1772904" y="4121091"/>
            <a:ext cx="2746951" cy="245328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00">
                <a:latin typeface="HGS創英ﾌﾟﾚｾﾞﾝｽEB"/>
                <a:ea typeface="HGS創英ﾌﾟﾚｾﾞﾝｽEB"/>
              </a:rPr>
              <a:t>費用（金銭）の流れ</a:t>
            </a:r>
            <a:endParaRPr lang="ja-JP" altLang="en-US" sz="1000">
              <a:latin typeface="HGS創英ﾌﾟﾚｾﾞﾝｽEB"/>
              <a:ea typeface="HGS創英ﾌﾟﾚｾﾞﾝｽEB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4.1.7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長田　隼</dc:creator>
  <cp:lastModifiedBy>長田　隼</cp:lastModifiedBy>
  <dcterms:created xsi:type="dcterms:W3CDTF">2024-04-01T06:19:53Z</dcterms:created>
  <dcterms:modified xsi:type="dcterms:W3CDTF">2024-04-09T04:24:41Z</dcterms:modified>
  <cp:revision>10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